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3" autoAdjust="0"/>
    <p:restoredTop sz="94660"/>
  </p:normalViewPr>
  <p:slideViewPr>
    <p:cSldViewPr snapToGrid="0">
      <p:cViewPr varScale="1">
        <p:scale>
          <a:sx n="90" d="100"/>
          <a:sy n="90" d="100"/>
        </p:scale>
        <p:origin x="63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8D02C-6BEE-49FF-9B25-C32F7F840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FE076-7D99-4B65-A870-F02E1CE32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CCA78-CACF-494E-8529-E71ED983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2DD71-B5E7-48D3-ABE9-D219064C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32275-66CF-4077-9850-3354ADB9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8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1777-3A56-44F3-8AFC-63221F12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5D9DF-FB49-4535-A7BF-281157CCA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B34CD-BDCE-40DD-855A-1540B835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CEE5F-0722-4E53-858D-E6EECEE1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B97A0-D09F-4282-B8DB-6191751C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5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221F4D-BE76-496F-BE95-01AD78F6D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C54A7-E67F-487F-A9DA-0F980ADB0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09790-1F94-45EB-83BA-78D05EA81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EF30-2C83-459D-9C07-ED75D2FC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CA05-5C5C-4A3F-96CA-7A5A2978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65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AB4E-6570-4625-A187-1329D1C8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06786-076D-4CC9-ABA2-9CCFFF4FB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BD32D-B162-47C3-8277-CD373572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D66D-AB73-4B46-8CC5-A58AB249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6028E-E26E-4E5F-9BE2-AF7AC5DC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9DEC6-2E36-4005-876A-C5456C51B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72D19-9514-4CF9-9002-8B1CCA23F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A083D-A306-4670-B919-1D6738934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105C-92A7-4F81-846F-81BC099A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A432-2615-4C7C-A4BC-E20E4D56E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3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ED82-E7B5-4013-9224-A0A56D13B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10F8B-B4A8-48EF-B592-D8E6A6E7E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31236-380E-407B-B8E9-FFB473C76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F233-2D18-4FAF-9001-C91A5E57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8AD02-4E9F-4428-B983-18CB0516C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7C91C-4A22-46E2-85BE-D7559D8F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8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17B1-1F0D-4DFE-BE1E-7AF80BC9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91980-76FD-4E22-933F-2E797F1D9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595AB-223C-402B-8711-F0601DFB0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1064B8-568C-405A-840D-7C37E01AC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674D6-0714-48F3-8A88-904A14B1C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430E7-2607-4BBE-8643-76B52A20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4A04AA-C710-4F0D-BE13-55146686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E42D1-385A-4B2B-80F1-9D1AF315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4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733-526B-46BF-9CEB-FE6D2D3D9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AB8A2-BD30-46C3-80F8-5586246E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5CE133-2AAD-4F5B-BE13-FE82BBC34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6EE38E-E182-4302-ACA2-3A87C419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0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CBBBF-8407-41B8-938A-AA76DF4AE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244E3-A172-4FA3-AB55-FBEDF42F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52C16-6B25-4989-BECA-57C2B9F5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0A2A4-61C0-49E5-B495-87A9EDDB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952D-79AA-44A3-A089-4DD23CC5C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B65C7-B722-443B-BBE4-DC7F29A00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C2060-4550-4E09-8AF3-A8784851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72D65-0BA0-4DEB-9021-CDE1E115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4F820-85AA-4BBC-8C9D-6504890BF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2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C9DD-603D-4360-8E56-6279BECA4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616010-9AB7-425D-B1A5-CF1EC4422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65665-B47B-467B-8AB6-B41FD22ED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A860D-9BBD-478B-99EF-0B4F91DDE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C27782-F81E-4B81-AE2B-9541A60BA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344CA-5F36-4BAD-94BB-EA4774BCC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96196-A463-40FA-8FD5-2D98C682D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535DB-EEA3-4B00-B652-7DD2D068A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742A7-7E13-43D1-AF48-7A35E483C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1C428-A78E-473E-9FA9-2DAF9667312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F32FB-6643-4E32-A215-9DE50257F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0F23-A260-4E6A-B362-B2C950D5B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516FC-E41F-47EB-A774-663B7E9A6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4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BE3C8-9BE1-47AE-BB02-856461F1B9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Fixpoint Logics, Relational Machines, and Computational Complexity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1214F-7112-4FA4-97DC-45CE08E18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4618" y="4079875"/>
            <a:ext cx="9144000" cy="1655762"/>
          </a:xfrm>
        </p:spPr>
        <p:txBody>
          <a:bodyPr/>
          <a:lstStyle/>
          <a:p>
            <a:r>
              <a:rPr lang="en-US" dirty="0"/>
              <a:t>Serge </a:t>
            </a:r>
            <a:r>
              <a:rPr lang="en-US" dirty="0" err="1"/>
              <a:t>Abiteboul</a:t>
            </a:r>
            <a:r>
              <a:rPr lang="en-US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Moshe </a:t>
            </a:r>
            <a:r>
              <a:rPr lang="en-US" sz="3200" dirty="0" err="1">
                <a:solidFill>
                  <a:srgbClr val="FF0000"/>
                </a:solidFill>
              </a:rPr>
              <a:t>Vardi</a:t>
            </a:r>
            <a:r>
              <a:rPr lang="en-US" dirty="0"/>
              <a:t>, Victor Vianu</a:t>
            </a:r>
          </a:p>
          <a:p>
            <a:r>
              <a:rPr lang="en-US" dirty="0"/>
              <a:t>JACM 1997</a:t>
            </a:r>
          </a:p>
        </p:txBody>
      </p:sp>
    </p:spTree>
    <p:extLst>
      <p:ext uri="{BB962C8B-B14F-4D97-AF65-F5344CB8AC3E}">
        <p14:creationId xmlns:p14="http://schemas.microsoft.com/office/powerpoint/2010/main" val="811943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633F-7041-4DE5-9729-3269CA79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507F-9894-4612-9944-77958B6C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898" y="2291976"/>
            <a:ext cx="7978833" cy="251832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 P = NP                      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D,i</a:t>
            </a:r>
            <a:r>
              <a:rPr lang="en-US" sz="3200" dirty="0"/>
              <a:t>) = FP(</a:t>
            </a:r>
            <a:r>
              <a:rPr lang="en-US" sz="3200" dirty="0" err="1"/>
              <a:t>N,i</a:t>
            </a:r>
            <a:r>
              <a:rPr lang="en-US" sz="3200" dirty="0"/>
              <a:t>)</a:t>
            </a:r>
          </a:p>
          <a:p>
            <a:r>
              <a:rPr lang="en-US" sz="3200" dirty="0"/>
              <a:t> P = PSPACE              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D,i</a:t>
            </a:r>
            <a:r>
              <a:rPr lang="en-US" sz="3200" dirty="0"/>
              <a:t>) = FP(</a:t>
            </a:r>
            <a:r>
              <a:rPr lang="en-US" sz="3200" dirty="0" err="1"/>
              <a:t>D,n</a:t>
            </a:r>
            <a:r>
              <a:rPr lang="en-US" sz="3200" dirty="0"/>
              <a:t>)</a:t>
            </a:r>
          </a:p>
          <a:p>
            <a:r>
              <a:rPr lang="en-US" sz="3200" dirty="0"/>
              <a:t> NP = PSPACE           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N,i</a:t>
            </a:r>
            <a:r>
              <a:rPr lang="en-US" sz="3200" dirty="0"/>
              <a:t>) = FP(</a:t>
            </a:r>
            <a:r>
              <a:rPr lang="en-US" sz="3200" dirty="0" err="1"/>
              <a:t>N,n</a:t>
            </a:r>
            <a:r>
              <a:rPr lang="en-US" sz="3200" dirty="0"/>
              <a:t>)</a:t>
            </a:r>
          </a:p>
          <a:p>
            <a:r>
              <a:rPr lang="en-US" sz="3200" dirty="0"/>
              <a:t> PSPACE = EXPTIME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A,i</a:t>
            </a:r>
            <a:r>
              <a:rPr lang="en-US" sz="3200" dirty="0"/>
              <a:t>) = FP(</a:t>
            </a:r>
            <a:r>
              <a:rPr lang="en-US" sz="3200" dirty="0" err="1"/>
              <a:t>A,n</a:t>
            </a:r>
            <a:r>
              <a:rPr lang="en-US" sz="3200" dirty="0"/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24D3C1-6DDD-4A5E-9A72-C90B21CFEAB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Computational complexity and fixpoint logics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3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633F-7041-4DE5-9729-3269CA79B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507F-9894-4612-9944-77958B6C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898" y="2291976"/>
            <a:ext cx="7978833" cy="2518324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/>
              <a:t> P = NP                      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D,i</a:t>
            </a:r>
            <a:r>
              <a:rPr lang="en-US" sz="3200" dirty="0"/>
              <a:t>) = FP(</a:t>
            </a:r>
            <a:r>
              <a:rPr lang="en-US" sz="3200" dirty="0" err="1"/>
              <a:t>N,i</a:t>
            </a:r>
            <a:r>
              <a:rPr lang="en-US" sz="3200" dirty="0"/>
              <a:t>)</a:t>
            </a:r>
          </a:p>
          <a:p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P = PSPACE                </a:t>
            </a:r>
            <a:r>
              <a:rPr lang="en-US" sz="3200" dirty="0" err="1">
                <a:solidFill>
                  <a:srgbClr val="FF0000"/>
                </a:solidFill>
              </a:rPr>
              <a:t>iff</a:t>
            </a:r>
            <a:r>
              <a:rPr lang="en-US" sz="3200" dirty="0">
                <a:solidFill>
                  <a:srgbClr val="FF0000"/>
                </a:solidFill>
              </a:rPr>
              <a:t>     FP(</a:t>
            </a:r>
            <a:r>
              <a:rPr lang="en-US" sz="3200" dirty="0" err="1">
                <a:solidFill>
                  <a:srgbClr val="FF0000"/>
                </a:solidFill>
              </a:rPr>
              <a:t>D,i</a:t>
            </a:r>
            <a:r>
              <a:rPr lang="en-US" sz="3200" dirty="0">
                <a:solidFill>
                  <a:srgbClr val="FF0000"/>
                </a:solidFill>
              </a:rPr>
              <a:t>) = FP(</a:t>
            </a:r>
            <a:r>
              <a:rPr lang="en-US" sz="3200" dirty="0" err="1">
                <a:solidFill>
                  <a:srgbClr val="FF0000"/>
                </a:solidFill>
              </a:rPr>
              <a:t>D,n</a:t>
            </a:r>
            <a:r>
              <a:rPr lang="en-US" sz="3200" dirty="0">
                <a:solidFill>
                  <a:srgbClr val="FF0000"/>
                </a:solidFill>
              </a:rPr>
              <a:t>)</a:t>
            </a:r>
          </a:p>
          <a:p>
            <a:r>
              <a:rPr lang="en-US" sz="3200" dirty="0"/>
              <a:t> NP = PSPACE           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N,i</a:t>
            </a:r>
            <a:r>
              <a:rPr lang="en-US" sz="3200" dirty="0"/>
              <a:t>) = FP(</a:t>
            </a:r>
            <a:r>
              <a:rPr lang="en-US" sz="3200" dirty="0" err="1"/>
              <a:t>N,n</a:t>
            </a:r>
            <a:r>
              <a:rPr lang="en-US" sz="3200" dirty="0"/>
              <a:t>)</a:t>
            </a:r>
          </a:p>
          <a:p>
            <a:r>
              <a:rPr lang="en-US" sz="3200" dirty="0"/>
              <a:t> PSPACE = EXPTIME  </a:t>
            </a:r>
            <a:r>
              <a:rPr lang="en-US" sz="3200" dirty="0" err="1"/>
              <a:t>iff</a:t>
            </a:r>
            <a:r>
              <a:rPr lang="en-US" sz="3200" dirty="0"/>
              <a:t>     FP(</a:t>
            </a:r>
            <a:r>
              <a:rPr lang="en-US" sz="3200" dirty="0" err="1"/>
              <a:t>A,i</a:t>
            </a:r>
            <a:r>
              <a:rPr lang="en-US" sz="3200" dirty="0"/>
              <a:t>) = FP(</a:t>
            </a:r>
            <a:r>
              <a:rPr lang="en-US" sz="3200" dirty="0" err="1"/>
              <a:t>A,n</a:t>
            </a:r>
            <a:r>
              <a:rPr lang="en-US" sz="3200" dirty="0"/>
              <a:t>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424D3C1-6DDD-4A5E-9A72-C90B21CFEAB5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Computational complexity and fixpoint logics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1186D9-8A7F-4169-ADAF-828BA7FE5395}"/>
              </a:ext>
            </a:extLst>
          </p:cNvPr>
          <p:cNvSpPr txBox="1"/>
          <p:nvPr/>
        </p:nvSpPr>
        <p:spPr>
          <a:xfrm flipH="1">
            <a:off x="10109659" y="2909454"/>
            <a:ext cx="217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[</a:t>
            </a:r>
            <a:r>
              <a:rPr lang="en-US" sz="2400" dirty="0" err="1">
                <a:solidFill>
                  <a:srgbClr val="FF0000"/>
                </a:solidFill>
              </a:rPr>
              <a:t>Abiteboul</a:t>
            </a:r>
            <a:r>
              <a:rPr lang="en-US" sz="2400" dirty="0">
                <a:solidFill>
                  <a:srgbClr val="FF0000"/>
                </a:solidFill>
              </a:rPr>
              <a:t>, V_]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B736BB9-C241-4AF2-9539-AD283E76074F}"/>
              </a:ext>
            </a:extLst>
          </p:cNvPr>
          <p:cNvCxnSpPr>
            <a:cxnSpLocks/>
            <a:endCxn id="5" idx="3"/>
          </p:cNvCxnSpPr>
          <p:nvPr/>
        </p:nvCxnSpPr>
        <p:spPr>
          <a:xfrm>
            <a:off x="9393382" y="3140286"/>
            <a:ext cx="71627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780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470A7-C32F-48F4-AA99-490632C98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143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you, Moshe!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B239A-DA53-4924-8E41-D5E6756A4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7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3C66E-3AD0-455D-BA1A-654470C8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ACADA-816F-4B3A-8983-D32D582DE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Fixpoint  </a:t>
            </a:r>
            <a:r>
              <a:rPr lang="en-US" b="1" dirty="0">
                <a:solidFill>
                  <a:srgbClr val="FF0000"/>
                </a:solidFill>
              </a:rPr>
              <a:t>+  &lt;</a:t>
            </a:r>
            <a:r>
              <a:rPr lang="en-US" dirty="0"/>
              <a:t>   =    PTIME    [</a:t>
            </a:r>
            <a:r>
              <a:rPr lang="en-US" dirty="0" err="1"/>
              <a:t>Vardi</a:t>
            </a:r>
            <a:r>
              <a:rPr lang="en-US" dirty="0"/>
              <a:t>, </a:t>
            </a:r>
            <a:r>
              <a:rPr lang="en-US" dirty="0" err="1"/>
              <a:t>Immerman</a:t>
            </a:r>
            <a:r>
              <a:rPr lang="en-US" dirty="0"/>
              <a:t>]</a:t>
            </a:r>
          </a:p>
          <a:p>
            <a:r>
              <a:rPr lang="en-US" dirty="0"/>
              <a:t>Basic mismatch between logic and complexity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4FBD9B-354A-40C6-B8E3-E7FE670B3BF9}"/>
              </a:ext>
            </a:extLst>
          </p:cNvPr>
          <p:cNvSpPr txBox="1"/>
          <p:nvPr/>
        </p:nvSpPr>
        <p:spPr>
          <a:xfrm>
            <a:off x="2327564" y="3429000"/>
            <a:ext cx="857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logic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9451B4-3DFA-45AB-A622-EBE148505CFD}"/>
              </a:ext>
            </a:extLst>
          </p:cNvPr>
          <p:cNvSpPr/>
          <p:nvPr/>
        </p:nvSpPr>
        <p:spPr>
          <a:xfrm>
            <a:off x="2252749" y="4821381"/>
            <a:ext cx="1058487" cy="77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631020-4C5A-444F-87B3-BEA271C9ED37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781993" y="4023360"/>
            <a:ext cx="0" cy="7980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EC06A0F-35B9-4ECA-948E-23B57E712600}"/>
              </a:ext>
            </a:extLst>
          </p:cNvPr>
          <p:cNvSpPr/>
          <p:nvPr/>
        </p:nvSpPr>
        <p:spPr>
          <a:xfrm>
            <a:off x="5619404" y="3690610"/>
            <a:ext cx="4411282" cy="3327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73C83E-A8E8-4FA9-BC31-0104D5DD8D3A}"/>
              </a:ext>
            </a:extLst>
          </p:cNvPr>
          <p:cNvSpPr/>
          <p:nvPr/>
        </p:nvSpPr>
        <p:spPr>
          <a:xfrm>
            <a:off x="5619404" y="4821381"/>
            <a:ext cx="1058487" cy="77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2680A28-12F0-4546-82A8-05D539977215}"/>
              </a:ext>
            </a:extLst>
          </p:cNvPr>
          <p:cNvCxnSpPr>
            <a:stCxn id="9" idx="0"/>
          </p:cNvCxnSpPr>
          <p:nvPr/>
        </p:nvCxnSpPr>
        <p:spPr>
          <a:xfrm flipH="1" flipV="1">
            <a:off x="6148647" y="4023360"/>
            <a:ext cx="1" cy="7980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F281EDB-2ED5-4C93-98E8-201BD2B24F8C}"/>
              </a:ext>
            </a:extLst>
          </p:cNvPr>
          <p:cNvSpPr txBox="1"/>
          <p:nvPr/>
        </p:nvSpPr>
        <p:spPr>
          <a:xfrm>
            <a:off x="5623243" y="3681736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011000111010010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04D81A-0E73-4860-B0C5-8D1B702B8E03}"/>
              </a:ext>
            </a:extLst>
          </p:cNvPr>
          <p:cNvSpPr txBox="1"/>
          <p:nvPr/>
        </p:nvSpPr>
        <p:spPr>
          <a:xfrm>
            <a:off x="6271148" y="412998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39942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DA612-4FBE-4F69-AE85-A1989326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Overcoming the mismatch: relational machine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639DE-9741-41B2-A810-3D3E4E62097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25398-5436-4C37-991F-7B234C3D17B6}"/>
              </a:ext>
            </a:extLst>
          </p:cNvPr>
          <p:cNvSpPr txBox="1"/>
          <p:nvPr/>
        </p:nvSpPr>
        <p:spPr>
          <a:xfrm>
            <a:off x="2327564" y="3429000"/>
            <a:ext cx="857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logic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2DE1D9-8AA5-464D-91FB-6094E438B263}"/>
              </a:ext>
            </a:extLst>
          </p:cNvPr>
          <p:cNvSpPr/>
          <p:nvPr/>
        </p:nvSpPr>
        <p:spPr>
          <a:xfrm>
            <a:off x="2252749" y="4821381"/>
            <a:ext cx="1058487" cy="77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F0DD0DC-AB11-45C2-9C8A-7E4DC97E9547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2781993" y="4023360"/>
            <a:ext cx="0" cy="79802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361C57E-08CD-4E99-AF50-2540C7146260}"/>
              </a:ext>
            </a:extLst>
          </p:cNvPr>
          <p:cNvSpPr/>
          <p:nvPr/>
        </p:nvSpPr>
        <p:spPr>
          <a:xfrm>
            <a:off x="5619404" y="3690610"/>
            <a:ext cx="4411282" cy="3327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C9DAA1-8F11-4A4E-BA65-12B4DFD8BDFB}"/>
              </a:ext>
            </a:extLst>
          </p:cNvPr>
          <p:cNvSpPr/>
          <p:nvPr/>
        </p:nvSpPr>
        <p:spPr>
          <a:xfrm>
            <a:off x="5619404" y="4821381"/>
            <a:ext cx="1058487" cy="770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F31700-B59F-469E-B716-D758CEE33647}"/>
              </a:ext>
            </a:extLst>
          </p:cNvPr>
          <p:cNvSpPr txBox="1"/>
          <p:nvPr/>
        </p:nvSpPr>
        <p:spPr>
          <a:xfrm>
            <a:off x="6271148" y="4129982"/>
            <a:ext cx="642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88D8E0-4526-4B02-86E9-A73A80807876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6148648" y="4078778"/>
            <a:ext cx="0" cy="7426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451DAB9-EE8B-4188-B85B-A38DB6D9AA4D}"/>
              </a:ext>
            </a:extLst>
          </p:cNvPr>
          <p:cNvSpPr/>
          <p:nvPr/>
        </p:nvSpPr>
        <p:spPr>
          <a:xfrm>
            <a:off x="6677891" y="4821381"/>
            <a:ext cx="997525" cy="77031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F7687901-1344-40A3-9C6B-7B69A436CC21}"/>
              </a:ext>
            </a:extLst>
          </p:cNvPr>
          <p:cNvCxnSpPr>
            <a:cxnSpLocks/>
            <a:stCxn id="15" idx="0"/>
            <a:endCxn id="15" idx="3"/>
          </p:cNvCxnSpPr>
          <p:nvPr/>
        </p:nvCxnSpPr>
        <p:spPr>
          <a:xfrm rot="16200000" flipH="1">
            <a:off x="7233456" y="4764578"/>
            <a:ext cx="385157" cy="498762"/>
          </a:xfrm>
          <a:prstGeom prst="curvedConnector4">
            <a:avLst>
              <a:gd name="adj1" fmla="val -59352"/>
              <a:gd name="adj2" fmla="val 145833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1CECEAB-3D0D-4DDD-9FD4-CAE071882B2B}"/>
              </a:ext>
            </a:extLst>
          </p:cNvPr>
          <p:cNvSpPr txBox="1"/>
          <p:nvPr/>
        </p:nvSpPr>
        <p:spPr>
          <a:xfrm>
            <a:off x="7975257" y="4914149"/>
            <a:ext cx="6427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FO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00F19-530A-425E-80ED-D24253BC2603}"/>
              </a:ext>
            </a:extLst>
          </p:cNvPr>
          <p:cNvSpPr txBox="1"/>
          <p:nvPr/>
        </p:nvSpPr>
        <p:spPr>
          <a:xfrm>
            <a:off x="5619404" y="2875472"/>
            <a:ext cx="431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Similar in spirit to embedded SQL</a:t>
            </a:r>
          </a:p>
        </p:txBody>
      </p:sp>
    </p:spTree>
    <p:extLst>
      <p:ext uri="{BB962C8B-B14F-4D97-AF65-F5344CB8AC3E}">
        <p14:creationId xmlns:p14="http://schemas.microsoft.com/office/powerpoint/2010/main" val="232283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91AB-5320-45A2-9F2E-5AF16AEE0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5083-FFA8-4728-9FCD-8C61E107D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596" y="2010611"/>
            <a:ext cx="7908175" cy="1325563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7D4004-7302-44EF-8FFE-770A4DFCF221}"/>
              </a:ext>
            </a:extLst>
          </p:cNvPr>
          <p:cNvSpPr txBox="1"/>
          <p:nvPr/>
        </p:nvSpPr>
        <p:spPr>
          <a:xfrm>
            <a:off x="3347258" y="2366356"/>
            <a:ext cx="4965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Class  (resource, control, bound)</a:t>
            </a:r>
          </a:p>
          <a:p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85EEA-8A99-4C91-861C-6E6DAC47A549}"/>
              </a:ext>
            </a:extLst>
          </p:cNvPr>
          <p:cNvSpPr txBox="1"/>
          <p:nvPr/>
        </p:nvSpPr>
        <p:spPr>
          <a:xfrm>
            <a:off x="4089862" y="2562848"/>
            <a:ext cx="290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EDD9E9-D51D-4528-BEC5-EB87F466779B}"/>
              </a:ext>
            </a:extLst>
          </p:cNvPr>
          <p:cNvSpPr txBox="1"/>
          <p:nvPr/>
        </p:nvSpPr>
        <p:spPr>
          <a:xfrm>
            <a:off x="5638800" y="297318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D9D417-EA84-455D-A22E-8A3D33759A2C}"/>
              </a:ext>
            </a:extLst>
          </p:cNvPr>
          <p:cNvSpPr txBox="1"/>
          <p:nvPr/>
        </p:nvSpPr>
        <p:spPr>
          <a:xfrm>
            <a:off x="1311214" y="3996906"/>
            <a:ext cx="97075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Measure of input:  not the actual size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Defined relative to the </a:t>
            </a:r>
            <a:r>
              <a:rPr lang="en-US" sz="2800" i="1" dirty="0"/>
              <a:t>discerning power </a:t>
            </a:r>
            <a:r>
              <a:rPr lang="en-US" sz="2800" dirty="0"/>
              <a:t>of the machine</a:t>
            </a:r>
          </a:p>
        </p:txBody>
      </p:sp>
    </p:spTree>
    <p:extLst>
      <p:ext uri="{BB962C8B-B14F-4D97-AF65-F5344CB8AC3E}">
        <p14:creationId xmlns:p14="http://schemas.microsoft.com/office/powerpoint/2010/main" val="28519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3656E-9DEC-4A5E-8C61-BCA9BA9E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Relational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0599-D02C-406B-9A82-09E98E404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3E670-7348-4509-A1BA-774EE31B920C}"/>
              </a:ext>
            </a:extLst>
          </p:cNvPr>
          <p:cNvSpPr txBox="1"/>
          <p:nvPr/>
        </p:nvSpPr>
        <p:spPr>
          <a:xfrm>
            <a:off x="2078182" y="2233354"/>
            <a:ext cx="17567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</a:t>
            </a:r>
          </a:p>
          <a:p>
            <a:endParaRPr lang="en-US" sz="2800" dirty="0"/>
          </a:p>
          <a:p>
            <a:r>
              <a:rPr lang="en-US" sz="2800" dirty="0"/>
              <a:t>PSPACE</a:t>
            </a:r>
          </a:p>
          <a:p>
            <a:endParaRPr lang="en-US" sz="2800" dirty="0"/>
          </a:p>
          <a:p>
            <a:r>
              <a:rPr lang="en-US" sz="2800" dirty="0"/>
              <a:t>NP</a:t>
            </a:r>
          </a:p>
          <a:p>
            <a:endParaRPr lang="en-US" sz="2800" dirty="0"/>
          </a:p>
          <a:p>
            <a:r>
              <a:rPr lang="en-US" sz="2800" dirty="0"/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0B234-8DB6-4CAB-A0B7-BEE09869B7DD}"/>
              </a:ext>
            </a:extLst>
          </p:cNvPr>
          <p:cNvSpPr txBox="1"/>
          <p:nvPr/>
        </p:nvSpPr>
        <p:spPr>
          <a:xfrm>
            <a:off x="4870565" y="2233354"/>
            <a:ext cx="17567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</a:t>
            </a:r>
          </a:p>
          <a:p>
            <a:endParaRPr lang="en-US" sz="2800" dirty="0"/>
          </a:p>
          <a:p>
            <a:r>
              <a:rPr lang="en-US" sz="2800" dirty="0"/>
              <a:t>PSPACE</a:t>
            </a:r>
          </a:p>
          <a:p>
            <a:endParaRPr lang="en-US" sz="2800" dirty="0"/>
          </a:p>
          <a:p>
            <a:r>
              <a:rPr lang="en-US" sz="2800" dirty="0"/>
              <a:t>NP</a:t>
            </a:r>
          </a:p>
          <a:p>
            <a:endParaRPr lang="en-US" sz="2800" dirty="0"/>
          </a:p>
          <a:p>
            <a:r>
              <a:rPr lang="en-US" sz="2800" dirty="0"/>
              <a:t>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2CBC4-6038-4B89-9549-08AC57C3AB9F}"/>
              </a:ext>
            </a:extLst>
          </p:cNvPr>
          <p:cNvSpPr txBox="1"/>
          <p:nvPr/>
        </p:nvSpPr>
        <p:spPr>
          <a:xfrm>
            <a:off x="6173584" y="239013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18DB9B-4A03-438A-9F2F-C501C22ADF38}"/>
              </a:ext>
            </a:extLst>
          </p:cNvPr>
          <p:cNvSpPr txBox="1"/>
          <p:nvPr/>
        </p:nvSpPr>
        <p:spPr>
          <a:xfrm>
            <a:off x="5058640" y="492444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41DE04-63F5-478C-8024-1F04C97BA5D7}"/>
              </a:ext>
            </a:extLst>
          </p:cNvPr>
          <p:cNvSpPr txBox="1"/>
          <p:nvPr/>
        </p:nvSpPr>
        <p:spPr>
          <a:xfrm>
            <a:off x="5252259" y="412365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3FAF28-047A-4690-9E12-3B77D352BFB4}"/>
              </a:ext>
            </a:extLst>
          </p:cNvPr>
          <p:cNvSpPr txBox="1"/>
          <p:nvPr/>
        </p:nvSpPr>
        <p:spPr>
          <a:xfrm>
            <a:off x="5957108" y="318846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8D5BD1-2CCF-461F-8BD7-89D6A0395AE9}"/>
              </a:ext>
            </a:extLst>
          </p:cNvPr>
          <p:cNvCxnSpPr/>
          <p:nvPr/>
        </p:nvCxnSpPr>
        <p:spPr>
          <a:xfrm flipV="1">
            <a:off x="5037512" y="4405745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E88768-2750-4D5D-86BC-A401C54AD620}"/>
              </a:ext>
            </a:extLst>
          </p:cNvPr>
          <p:cNvCxnSpPr/>
          <p:nvPr/>
        </p:nvCxnSpPr>
        <p:spPr>
          <a:xfrm flipV="1">
            <a:off x="5037512" y="3579806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49A2E2-59E6-4A07-8C32-ECB6C5F0A104}"/>
              </a:ext>
            </a:extLst>
          </p:cNvPr>
          <p:cNvCxnSpPr/>
          <p:nvPr/>
        </p:nvCxnSpPr>
        <p:spPr>
          <a:xfrm flipV="1">
            <a:off x="5058640" y="2733501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7F4B7F-C92F-4ABA-AC5C-3F1E67528831}"/>
              </a:ext>
            </a:extLst>
          </p:cNvPr>
          <p:cNvCxnSpPr/>
          <p:nvPr/>
        </p:nvCxnSpPr>
        <p:spPr>
          <a:xfrm flipV="1">
            <a:off x="2273876" y="4416829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114059-1D7C-4DA8-96CA-7F937CDA4FCB}"/>
              </a:ext>
            </a:extLst>
          </p:cNvPr>
          <p:cNvCxnSpPr/>
          <p:nvPr/>
        </p:nvCxnSpPr>
        <p:spPr>
          <a:xfrm flipV="1">
            <a:off x="2278379" y="3590890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FB06CCA-3D8B-4036-AAA1-DBC9EDE35D94}"/>
              </a:ext>
            </a:extLst>
          </p:cNvPr>
          <p:cNvCxnSpPr/>
          <p:nvPr/>
        </p:nvCxnSpPr>
        <p:spPr>
          <a:xfrm flipV="1">
            <a:off x="2297775" y="2733501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28DDDB-ECBE-478D-B453-4CAC298B3F4F}"/>
                  </a:ext>
                </a:extLst>
              </p:cNvPr>
              <p:cNvSpPr txBox="1"/>
              <p:nvPr/>
            </p:nvSpPr>
            <p:spPr>
              <a:xfrm>
                <a:off x="3902448" y="2278144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28DDDB-ECBE-478D-B453-4CAC298B3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448" y="2278144"/>
                <a:ext cx="39914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5321AB1-54F3-4A6D-AFF8-E6F1D67EF848}"/>
                  </a:ext>
                </a:extLst>
              </p:cNvPr>
              <p:cNvSpPr txBox="1"/>
              <p:nvPr/>
            </p:nvSpPr>
            <p:spPr>
              <a:xfrm>
                <a:off x="3879414" y="3157690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5321AB1-54F3-4A6D-AFF8-E6F1D67EF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414" y="3157690"/>
                <a:ext cx="39914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5A666E-8798-40B7-8229-4C0AE0451C1D}"/>
                  </a:ext>
                </a:extLst>
              </p:cNvPr>
              <p:cNvSpPr txBox="1"/>
              <p:nvPr/>
            </p:nvSpPr>
            <p:spPr>
              <a:xfrm>
                <a:off x="3859567" y="3966348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5A666E-8798-40B7-8229-4C0AE0451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567" y="3966348"/>
                <a:ext cx="39914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DD80129-0AD7-4509-AAE2-845E264F85F2}"/>
                  </a:ext>
                </a:extLst>
              </p:cNvPr>
              <p:cNvSpPr txBox="1"/>
              <p:nvPr/>
            </p:nvSpPr>
            <p:spPr>
              <a:xfrm>
                <a:off x="3859567" y="4795355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DD80129-0AD7-4509-AAE2-845E264F8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567" y="4795355"/>
                <a:ext cx="39914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36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3656E-9DEC-4A5E-8C61-BCA9BA9E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Relational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0599-D02C-406B-9A82-09E98E404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3E670-7348-4509-A1BA-774EE31B920C}"/>
              </a:ext>
            </a:extLst>
          </p:cNvPr>
          <p:cNvSpPr txBox="1"/>
          <p:nvPr/>
        </p:nvSpPr>
        <p:spPr>
          <a:xfrm>
            <a:off x="2078182" y="2233354"/>
            <a:ext cx="17567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</a:t>
            </a:r>
          </a:p>
          <a:p>
            <a:endParaRPr lang="en-US" sz="2800" dirty="0"/>
          </a:p>
          <a:p>
            <a:r>
              <a:rPr lang="en-US" sz="2800" dirty="0"/>
              <a:t>PSPACE</a:t>
            </a:r>
          </a:p>
          <a:p>
            <a:endParaRPr lang="en-US" sz="2800" dirty="0"/>
          </a:p>
          <a:p>
            <a:r>
              <a:rPr lang="en-US" sz="2800" dirty="0"/>
              <a:t>NP</a:t>
            </a:r>
          </a:p>
          <a:p>
            <a:endParaRPr lang="en-US" sz="2800" dirty="0"/>
          </a:p>
          <a:p>
            <a:r>
              <a:rPr lang="en-US" sz="2800" dirty="0"/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0B234-8DB6-4CAB-A0B7-BEE09869B7DD}"/>
              </a:ext>
            </a:extLst>
          </p:cNvPr>
          <p:cNvSpPr txBox="1"/>
          <p:nvPr/>
        </p:nvSpPr>
        <p:spPr>
          <a:xfrm>
            <a:off x="4870565" y="2233354"/>
            <a:ext cx="36970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</a:t>
            </a:r>
          </a:p>
          <a:p>
            <a:endParaRPr lang="en-US" sz="2800" dirty="0"/>
          </a:p>
          <a:p>
            <a:r>
              <a:rPr lang="en-US" sz="2800" dirty="0"/>
              <a:t>PSPACE</a:t>
            </a:r>
          </a:p>
          <a:p>
            <a:endParaRPr lang="en-US" sz="2800" dirty="0"/>
          </a:p>
          <a:p>
            <a:r>
              <a:rPr lang="en-US" sz="2800" dirty="0"/>
              <a:t>NP</a:t>
            </a:r>
          </a:p>
          <a:p>
            <a:endParaRPr lang="en-US" sz="2800" dirty="0"/>
          </a:p>
          <a:p>
            <a:r>
              <a:rPr lang="en-US" sz="2800" dirty="0"/>
              <a:t>P      =     fixpoint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2CBC4-6038-4B89-9549-08AC57C3AB9F}"/>
              </a:ext>
            </a:extLst>
          </p:cNvPr>
          <p:cNvSpPr txBox="1"/>
          <p:nvPr/>
        </p:nvSpPr>
        <p:spPr>
          <a:xfrm>
            <a:off x="6173584" y="239013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18DB9B-4A03-438A-9F2F-C501C22ADF38}"/>
              </a:ext>
            </a:extLst>
          </p:cNvPr>
          <p:cNvSpPr txBox="1"/>
          <p:nvPr/>
        </p:nvSpPr>
        <p:spPr>
          <a:xfrm>
            <a:off x="5074920" y="4919901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41DE04-63F5-478C-8024-1F04C97BA5D7}"/>
              </a:ext>
            </a:extLst>
          </p:cNvPr>
          <p:cNvSpPr txBox="1"/>
          <p:nvPr/>
        </p:nvSpPr>
        <p:spPr>
          <a:xfrm>
            <a:off x="5252259" y="412365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3FAF28-047A-4690-9E12-3B77D352BFB4}"/>
              </a:ext>
            </a:extLst>
          </p:cNvPr>
          <p:cNvSpPr txBox="1"/>
          <p:nvPr/>
        </p:nvSpPr>
        <p:spPr>
          <a:xfrm>
            <a:off x="5957108" y="318846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8D5BD1-2CCF-461F-8BD7-89D6A0395AE9}"/>
              </a:ext>
            </a:extLst>
          </p:cNvPr>
          <p:cNvCxnSpPr/>
          <p:nvPr/>
        </p:nvCxnSpPr>
        <p:spPr>
          <a:xfrm flipV="1">
            <a:off x="5037512" y="4405745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E88768-2750-4D5D-86BC-A401C54AD620}"/>
              </a:ext>
            </a:extLst>
          </p:cNvPr>
          <p:cNvCxnSpPr/>
          <p:nvPr/>
        </p:nvCxnSpPr>
        <p:spPr>
          <a:xfrm flipV="1">
            <a:off x="5037512" y="3579806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49A2E2-59E6-4A07-8C32-ECB6C5F0A104}"/>
              </a:ext>
            </a:extLst>
          </p:cNvPr>
          <p:cNvCxnSpPr/>
          <p:nvPr/>
        </p:nvCxnSpPr>
        <p:spPr>
          <a:xfrm flipV="1">
            <a:off x="5058640" y="2733501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7F4B7F-C92F-4ABA-AC5C-3F1E67528831}"/>
              </a:ext>
            </a:extLst>
          </p:cNvPr>
          <p:cNvCxnSpPr/>
          <p:nvPr/>
        </p:nvCxnSpPr>
        <p:spPr>
          <a:xfrm flipV="1">
            <a:off x="2273876" y="4416829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114059-1D7C-4DA8-96CA-7F937CDA4FCB}"/>
              </a:ext>
            </a:extLst>
          </p:cNvPr>
          <p:cNvCxnSpPr/>
          <p:nvPr/>
        </p:nvCxnSpPr>
        <p:spPr>
          <a:xfrm flipV="1">
            <a:off x="2278379" y="3590890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FB06CCA-3D8B-4036-AAA1-DBC9EDE35D94}"/>
              </a:ext>
            </a:extLst>
          </p:cNvPr>
          <p:cNvCxnSpPr/>
          <p:nvPr/>
        </p:nvCxnSpPr>
        <p:spPr>
          <a:xfrm flipV="1">
            <a:off x="2297775" y="2733501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28DDDB-ECBE-478D-B453-4CAC298B3F4F}"/>
                  </a:ext>
                </a:extLst>
              </p:cNvPr>
              <p:cNvSpPr txBox="1"/>
              <p:nvPr/>
            </p:nvSpPr>
            <p:spPr>
              <a:xfrm>
                <a:off x="3902448" y="2278144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928DDDB-ECBE-478D-B453-4CAC298B3F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448" y="2278144"/>
                <a:ext cx="399147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5321AB1-54F3-4A6D-AFF8-E6F1D67EF848}"/>
                  </a:ext>
                </a:extLst>
              </p:cNvPr>
              <p:cNvSpPr txBox="1"/>
              <p:nvPr/>
            </p:nvSpPr>
            <p:spPr>
              <a:xfrm>
                <a:off x="3879414" y="3157690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5321AB1-54F3-4A6D-AFF8-E6F1D67EF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414" y="3157690"/>
                <a:ext cx="39914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5A666E-8798-40B7-8229-4C0AE0451C1D}"/>
                  </a:ext>
                </a:extLst>
              </p:cNvPr>
              <p:cNvSpPr txBox="1"/>
              <p:nvPr/>
            </p:nvSpPr>
            <p:spPr>
              <a:xfrm>
                <a:off x="3859567" y="3966348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F5A666E-8798-40B7-8229-4C0AE0451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567" y="3966348"/>
                <a:ext cx="39914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DD80129-0AD7-4509-AAE2-845E264F85F2}"/>
                  </a:ext>
                </a:extLst>
              </p:cNvPr>
              <p:cNvSpPr txBox="1"/>
              <p:nvPr/>
            </p:nvSpPr>
            <p:spPr>
              <a:xfrm>
                <a:off x="3859567" y="4795355"/>
                <a:ext cx="399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⊃</m:t>
                      </m:r>
                    </m:oMath>
                  </m:oMathPara>
                </a14:m>
                <a:endParaRPr lang="en-US" sz="3200" b="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DD80129-0AD7-4509-AAE2-845E264F85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9567" y="4795355"/>
                <a:ext cx="399147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2FAB5BCA-FFEF-4EED-82DD-E74949FA8C43}"/>
              </a:ext>
            </a:extLst>
          </p:cNvPr>
          <p:cNvSpPr/>
          <p:nvPr/>
        </p:nvSpPr>
        <p:spPr>
          <a:xfrm>
            <a:off x="4621876" y="4865716"/>
            <a:ext cx="3175452" cy="49244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6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273A3-38A1-43A6-85C0-851FCAA9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 of fixpoint logics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CF8CA-71E7-4646-BA82-99E877B05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309" y="1631661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301DD3-D48E-4FDA-9281-C5BCB8598737}"/>
              </a:ext>
            </a:extLst>
          </p:cNvPr>
          <p:cNvSpPr txBox="1"/>
          <p:nvPr/>
        </p:nvSpPr>
        <p:spPr>
          <a:xfrm>
            <a:off x="3153295" y="1690688"/>
            <a:ext cx="5432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FP(control,    (non)-inflationary)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854CA0-C25F-4997-9011-4C26662654AC}"/>
              </a:ext>
            </a:extLst>
          </p:cNvPr>
          <p:cNvSpPr txBox="1"/>
          <p:nvPr/>
        </p:nvSpPr>
        <p:spPr>
          <a:xfrm>
            <a:off x="3336173" y="2803208"/>
            <a:ext cx="235308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D</a:t>
            </a:r>
            <a:r>
              <a:rPr lang="en-US" sz="2400" dirty="0"/>
              <a:t>eterministic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ondeterministic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</a:t>
            </a:r>
            <a:r>
              <a:rPr lang="en-US" sz="2400" dirty="0"/>
              <a:t>lternating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485BC13-004C-416B-BCB2-FC3A793509E3}"/>
              </a:ext>
            </a:extLst>
          </p:cNvPr>
          <p:cNvCxnSpPr/>
          <p:nvPr/>
        </p:nvCxnSpPr>
        <p:spPr>
          <a:xfrm>
            <a:off x="4361411" y="2275463"/>
            <a:ext cx="0" cy="5277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0996CBB-6FD4-445C-9CBE-0BD75F2C672E}"/>
              </a:ext>
            </a:extLst>
          </p:cNvPr>
          <p:cNvSpPr txBox="1"/>
          <p:nvPr/>
        </p:nvSpPr>
        <p:spPr>
          <a:xfrm>
            <a:off x="5934479" y="2818128"/>
            <a:ext cx="2106667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dirty="0"/>
              <a:t>nflationary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n</a:t>
            </a:r>
            <a:r>
              <a:rPr lang="en-US" sz="2400" dirty="0"/>
              <a:t>oninflationary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4E25BEE-6D2E-4EF1-9993-9DAD72B3B71B}"/>
              </a:ext>
            </a:extLst>
          </p:cNvPr>
          <p:cNvCxnSpPr/>
          <p:nvPr/>
        </p:nvCxnSpPr>
        <p:spPr>
          <a:xfrm>
            <a:off x="7006247" y="2275463"/>
            <a:ext cx="0" cy="5277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93978EAE-F50C-4835-A724-A18047B44E95}"/>
              </a:ext>
            </a:extLst>
          </p:cNvPr>
          <p:cNvSpPr txBox="1"/>
          <p:nvPr/>
        </p:nvSpPr>
        <p:spPr>
          <a:xfrm>
            <a:off x="3735129" y="4531282"/>
            <a:ext cx="45641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Classical fixpoint logic:  FP(</a:t>
            </a:r>
            <a:r>
              <a:rPr lang="en-US" sz="2800" dirty="0" err="1"/>
              <a:t>D,i</a:t>
            </a:r>
            <a:r>
              <a:rPr lang="en-US" sz="2800" dirty="0"/>
              <a:t>)</a:t>
            </a:r>
          </a:p>
          <a:p>
            <a:r>
              <a:rPr lang="en-US" sz="2800" dirty="0"/>
              <a:t>Partial fixpoint logic:  FP(</a:t>
            </a:r>
            <a:r>
              <a:rPr lang="en-US" sz="2800" dirty="0" err="1"/>
              <a:t>D,n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023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3656E-9DEC-4A5E-8C61-BCA9BA9E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Relational complexity and fixpoint logics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0599-D02C-406B-9A82-09E98E404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3E670-7348-4509-A1BA-774EE31B920C}"/>
              </a:ext>
            </a:extLst>
          </p:cNvPr>
          <p:cNvSpPr txBox="1"/>
          <p:nvPr/>
        </p:nvSpPr>
        <p:spPr>
          <a:xfrm>
            <a:off x="2078182" y="2233354"/>
            <a:ext cx="17567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</a:t>
            </a:r>
          </a:p>
          <a:p>
            <a:endParaRPr lang="en-US" sz="2800" dirty="0"/>
          </a:p>
          <a:p>
            <a:r>
              <a:rPr lang="en-US" sz="2800" dirty="0"/>
              <a:t>PSPACE</a:t>
            </a:r>
          </a:p>
          <a:p>
            <a:endParaRPr lang="en-US" sz="2800" dirty="0"/>
          </a:p>
          <a:p>
            <a:r>
              <a:rPr lang="en-US" sz="2800" dirty="0"/>
              <a:t>NP</a:t>
            </a:r>
          </a:p>
          <a:p>
            <a:endParaRPr lang="en-US" sz="2800" dirty="0"/>
          </a:p>
          <a:p>
            <a:r>
              <a:rPr lang="en-US" sz="2800" dirty="0"/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0B234-8DB6-4CAB-A0B7-BEE09869B7DD}"/>
              </a:ext>
            </a:extLst>
          </p:cNvPr>
          <p:cNvSpPr txBox="1"/>
          <p:nvPr/>
        </p:nvSpPr>
        <p:spPr>
          <a:xfrm>
            <a:off x="4870564" y="2233354"/>
            <a:ext cx="64832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     =   FP(</a:t>
            </a:r>
            <a:r>
              <a:rPr lang="en-US" sz="2800" dirty="0" err="1"/>
              <a:t>A,n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PSPACE        =   FP(</a:t>
            </a:r>
            <a:r>
              <a:rPr lang="en-US" sz="2800" dirty="0" err="1"/>
              <a:t>D,n</a:t>
            </a:r>
            <a:r>
              <a:rPr lang="en-US" sz="2800" dirty="0"/>
              <a:t>) = FP(</a:t>
            </a:r>
            <a:r>
              <a:rPr lang="en-US" sz="2800" dirty="0" err="1"/>
              <a:t>N,n</a:t>
            </a:r>
            <a:r>
              <a:rPr lang="en-US" sz="2800" dirty="0"/>
              <a:t>) = FP(</a:t>
            </a:r>
            <a:r>
              <a:rPr lang="en-US" sz="2800" dirty="0" err="1"/>
              <a:t>A,i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NP                =   FP(</a:t>
            </a:r>
            <a:r>
              <a:rPr lang="en-US" sz="2800" dirty="0" err="1"/>
              <a:t>N,i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P                   =   FP(</a:t>
            </a:r>
            <a:r>
              <a:rPr lang="en-US" sz="2800" dirty="0" err="1"/>
              <a:t>D,i</a:t>
            </a:r>
            <a:r>
              <a:rPr lang="en-US" sz="28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E2CBC4-6038-4B89-9549-08AC57C3AB9F}"/>
              </a:ext>
            </a:extLst>
          </p:cNvPr>
          <p:cNvSpPr txBox="1"/>
          <p:nvPr/>
        </p:nvSpPr>
        <p:spPr>
          <a:xfrm>
            <a:off x="6173584" y="2390139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18DB9B-4A03-438A-9F2F-C501C22ADF38}"/>
              </a:ext>
            </a:extLst>
          </p:cNvPr>
          <p:cNvSpPr txBox="1"/>
          <p:nvPr/>
        </p:nvSpPr>
        <p:spPr>
          <a:xfrm>
            <a:off x="5058640" y="492444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41DE04-63F5-478C-8024-1F04C97BA5D7}"/>
              </a:ext>
            </a:extLst>
          </p:cNvPr>
          <p:cNvSpPr txBox="1"/>
          <p:nvPr/>
        </p:nvSpPr>
        <p:spPr>
          <a:xfrm>
            <a:off x="5252259" y="4123652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3FAF28-047A-4690-9E12-3B77D352BFB4}"/>
              </a:ext>
            </a:extLst>
          </p:cNvPr>
          <p:cNvSpPr txBox="1"/>
          <p:nvPr/>
        </p:nvSpPr>
        <p:spPr>
          <a:xfrm>
            <a:off x="5957108" y="318846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8D5BD1-2CCF-461F-8BD7-89D6A0395AE9}"/>
              </a:ext>
            </a:extLst>
          </p:cNvPr>
          <p:cNvCxnSpPr/>
          <p:nvPr/>
        </p:nvCxnSpPr>
        <p:spPr>
          <a:xfrm flipV="1">
            <a:off x="5058640" y="4405746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E88768-2750-4D5D-86BC-A401C54AD620}"/>
              </a:ext>
            </a:extLst>
          </p:cNvPr>
          <p:cNvCxnSpPr/>
          <p:nvPr/>
        </p:nvCxnSpPr>
        <p:spPr>
          <a:xfrm flipV="1">
            <a:off x="5058640" y="3579807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49A2E2-59E6-4A07-8C32-ECB6C5F0A104}"/>
              </a:ext>
            </a:extLst>
          </p:cNvPr>
          <p:cNvCxnSpPr/>
          <p:nvPr/>
        </p:nvCxnSpPr>
        <p:spPr>
          <a:xfrm flipV="1">
            <a:off x="5079768" y="2733502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7F4B7F-C92F-4ABA-AC5C-3F1E67528831}"/>
              </a:ext>
            </a:extLst>
          </p:cNvPr>
          <p:cNvCxnSpPr/>
          <p:nvPr/>
        </p:nvCxnSpPr>
        <p:spPr>
          <a:xfrm flipV="1">
            <a:off x="2273876" y="4416829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114059-1D7C-4DA8-96CA-7F937CDA4FCB}"/>
              </a:ext>
            </a:extLst>
          </p:cNvPr>
          <p:cNvCxnSpPr/>
          <p:nvPr/>
        </p:nvCxnSpPr>
        <p:spPr>
          <a:xfrm flipV="1">
            <a:off x="2278379" y="3590890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FB06CCA-3D8B-4036-AAA1-DBC9EDE35D94}"/>
              </a:ext>
            </a:extLst>
          </p:cNvPr>
          <p:cNvCxnSpPr/>
          <p:nvPr/>
        </p:nvCxnSpPr>
        <p:spPr>
          <a:xfrm flipV="1">
            <a:off x="2297775" y="2733501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13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3656E-9DEC-4A5E-8C61-BCA9BA9EC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Computational complexity and fixpoint logics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50599-D02C-406B-9A82-09E98E404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93E670-7348-4509-A1BA-774EE31B920C}"/>
              </a:ext>
            </a:extLst>
          </p:cNvPr>
          <p:cNvSpPr txBox="1"/>
          <p:nvPr/>
        </p:nvSpPr>
        <p:spPr>
          <a:xfrm>
            <a:off x="2078182" y="2233354"/>
            <a:ext cx="17567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EXPTIME</a:t>
            </a:r>
          </a:p>
          <a:p>
            <a:endParaRPr lang="en-US" sz="2800" dirty="0"/>
          </a:p>
          <a:p>
            <a:r>
              <a:rPr lang="en-US" sz="2800" dirty="0"/>
              <a:t>PSPACE</a:t>
            </a:r>
          </a:p>
          <a:p>
            <a:endParaRPr lang="en-US" sz="2800" dirty="0"/>
          </a:p>
          <a:p>
            <a:r>
              <a:rPr lang="en-US" sz="2800" dirty="0"/>
              <a:t>NP</a:t>
            </a:r>
          </a:p>
          <a:p>
            <a:endParaRPr lang="en-US" sz="2800" dirty="0"/>
          </a:p>
          <a:p>
            <a:r>
              <a:rPr lang="en-US" sz="2800" dirty="0"/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0B234-8DB6-4CAB-A0B7-BEE09869B7DD}"/>
              </a:ext>
            </a:extLst>
          </p:cNvPr>
          <p:cNvSpPr txBox="1"/>
          <p:nvPr/>
        </p:nvSpPr>
        <p:spPr>
          <a:xfrm>
            <a:off x="4870564" y="2233354"/>
            <a:ext cx="648323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FP(</a:t>
            </a:r>
            <a:r>
              <a:rPr lang="en-US" sz="2800" dirty="0" err="1"/>
              <a:t>A,n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FP(</a:t>
            </a:r>
            <a:r>
              <a:rPr lang="en-US" sz="2800" dirty="0" err="1"/>
              <a:t>D,n</a:t>
            </a:r>
            <a:r>
              <a:rPr lang="en-US" sz="2800" dirty="0"/>
              <a:t>) = FP(</a:t>
            </a:r>
            <a:r>
              <a:rPr lang="en-US" sz="2800" dirty="0" err="1"/>
              <a:t>N,n</a:t>
            </a:r>
            <a:r>
              <a:rPr lang="en-US" sz="2800" dirty="0"/>
              <a:t>) = FP(</a:t>
            </a:r>
            <a:r>
              <a:rPr lang="en-US" sz="2800" dirty="0" err="1"/>
              <a:t>A,i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FP(</a:t>
            </a:r>
            <a:r>
              <a:rPr lang="en-US" sz="2800" dirty="0" err="1"/>
              <a:t>N,i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/>
              <a:t>FP(</a:t>
            </a:r>
            <a:r>
              <a:rPr lang="en-US" sz="2800" dirty="0" err="1"/>
              <a:t>D,i</a:t>
            </a:r>
            <a:r>
              <a:rPr lang="en-US" sz="2800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18D5BD1-2CCF-461F-8BD7-89D6A0395AE9}"/>
              </a:ext>
            </a:extLst>
          </p:cNvPr>
          <p:cNvCxnSpPr/>
          <p:nvPr/>
        </p:nvCxnSpPr>
        <p:spPr>
          <a:xfrm flipV="1">
            <a:off x="5058640" y="4405746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E88768-2750-4D5D-86BC-A401C54AD620}"/>
              </a:ext>
            </a:extLst>
          </p:cNvPr>
          <p:cNvCxnSpPr/>
          <p:nvPr/>
        </p:nvCxnSpPr>
        <p:spPr>
          <a:xfrm flipV="1">
            <a:off x="5058640" y="3579807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349A2E2-59E6-4A07-8C32-ECB6C5F0A104}"/>
              </a:ext>
            </a:extLst>
          </p:cNvPr>
          <p:cNvCxnSpPr/>
          <p:nvPr/>
        </p:nvCxnSpPr>
        <p:spPr>
          <a:xfrm flipV="1">
            <a:off x="5079768" y="2733502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E7F4B7F-C92F-4ABA-AC5C-3F1E67528831}"/>
              </a:ext>
            </a:extLst>
          </p:cNvPr>
          <p:cNvCxnSpPr/>
          <p:nvPr/>
        </p:nvCxnSpPr>
        <p:spPr>
          <a:xfrm flipV="1">
            <a:off x="2273876" y="4416829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114059-1D7C-4DA8-96CA-7F937CDA4FCB}"/>
              </a:ext>
            </a:extLst>
          </p:cNvPr>
          <p:cNvCxnSpPr/>
          <p:nvPr/>
        </p:nvCxnSpPr>
        <p:spPr>
          <a:xfrm flipV="1">
            <a:off x="2278379" y="3590890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FB06CCA-3D8B-4036-AAA1-DBC9EDE35D94}"/>
              </a:ext>
            </a:extLst>
          </p:cNvPr>
          <p:cNvCxnSpPr/>
          <p:nvPr/>
        </p:nvCxnSpPr>
        <p:spPr>
          <a:xfrm flipV="1">
            <a:off x="2297775" y="2733501"/>
            <a:ext cx="0" cy="3934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12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429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Fixpoint Logics, Relational Machines, and Computational Complexity</vt:lpstr>
      <vt:lpstr>Starting point</vt:lpstr>
      <vt:lpstr>Overcoming the mismatch: relational machine</vt:lpstr>
      <vt:lpstr>Relational complexity</vt:lpstr>
      <vt:lpstr>Relational complexity</vt:lpstr>
      <vt:lpstr>Relational complexity</vt:lpstr>
      <vt:lpstr>Variants of fixpoint logics</vt:lpstr>
      <vt:lpstr>Relational complexity and fixpoint logics</vt:lpstr>
      <vt:lpstr>Computational complexity and fixpoint logics</vt:lpstr>
      <vt:lpstr>PowerPoint Presentation</vt:lpstr>
      <vt:lpstr>PowerPoint Presentation</vt:lpstr>
      <vt:lpstr>Thank you, Moshe!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Fixpoint Logics, Relational Machines, and Computational Complexity</dc:title>
  <dc:creator>Vianu, Victor</dc:creator>
  <cp:lastModifiedBy>Vianu, Victor</cp:lastModifiedBy>
  <cp:revision>37</cp:revision>
  <dcterms:created xsi:type="dcterms:W3CDTF">2022-07-12T14:40:06Z</dcterms:created>
  <dcterms:modified xsi:type="dcterms:W3CDTF">2022-08-01T10:36:54Z</dcterms:modified>
</cp:coreProperties>
</file>